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7" r:id="rId4"/>
    <p:sldId id="259" r:id="rId5"/>
    <p:sldId id="264" r:id="rId6"/>
    <p:sldId id="263" r:id="rId7"/>
    <p:sldId id="265" r:id="rId8"/>
    <p:sldId id="266" r:id="rId9"/>
    <p:sldId id="267" r:id="rId10"/>
    <p:sldId id="268" r:id="rId11"/>
    <p:sldId id="269" r:id="rId12"/>
    <p:sldId id="271" r:id="rId13"/>
    <p:sldId id="272" r:id="rId14"/>
    <p:sldId id="273" r:id="rId15"/>
    <p:sldId id="274" r:id="rId16"/>
  </p:sldIdLst>
  <p:sldSz cx="12192000" cy="6858000"/>
  <p:notesSz cx="6858000" cy="9144000"/>
  <p:embeddedFontLst>
    <p:embeddedFont>
      <p:font typeface=".萍方-简" panose="020B0400000000000000" pitchFamily="34" charset="-122"/>
      <p:regular r:id="rId18"/>
    </p:embeddedFont>
    <p:embeddedFont>
      <p:font typeface="等线" panose="02010600030101010101" pitchFamily="2" charset="-122"/>
      <p:regular r:id="rId19"/>
      <p:bold r:id="rId20"/>
    </p:embeddedFont>
    <p:embeddedFont>
      <p:font typeface="等线 Light" panose="02010600030101010101" pitchFamily="2" charset="-122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9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3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6B24A1-CA78-4274-9E31-957723319933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16B83A-74E3-4FBF-8D30-2458745140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1450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FD8D4E-D947-37BE-BBA0-593A6E716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EB352D-BC9C-49F3-433E-02A4CB433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013D40-9570-1778-600B-A6BA8D40F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E04265-2892-711E-0847-EDD9422A4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D3A00E-01CE-5CCF-5A14-77C8A2C6D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306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E76B8E-95EE-F6AD-1B9F-47CE34D95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CE343DB-D1D5-B48F-0374-75CC7500A8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01F9D9-CEDB-12E6-2B9B-045497A7C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FC5015-BDB0-3B5C-074F-9FBF9051E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399B69-22C6-FEA2-01D1-D630FBB8C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48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DC9F03B-BFCE-6F56-BC8C-8EAD298B3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0D7FBF0-8327-3667-EA0A-D809C60D1C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576B39-4A30-5DAD-0722-68EABFB50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0C481E-A6A1-B457-F975-98F81BB56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308C37-6483-4D7E-D559-6DA5D24AC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894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944AB8-721F-2F1A-C9D6-382B74919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E3FB3D-6B37-D374-1194-D7E47C853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9D8B1C-CB50-F7E1-29DB-15F290AC3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BFCAE2-509C-5086-367B-C8685F83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C2C746-87DF-A428-F5EA-21E472116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39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408AD4-2BE0-4473-8D51-55DD41EA1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F0F835-FFAB-293F-37AA-A813912FB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89521C-2F7F-8E97-8749-3A5A8553F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C32577-A7BF-60FD-83A8-0C95C575F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1F959B-2503-7F7A-1BDF-753A0A4F9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003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AE1FD4-7247-4195-845D-078581FC8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D8E27B-5962-70F4-145E-419108EFCF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98B8A6-0609-194A-1C0A-24C7488C82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6C99B9-CBA8-1522-DCB2-9FEDB74C2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7D8136-5824-6DFD-65E3-7DF4C329D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E7D1FB-61AD-9E8C-B8CB-76940D5BD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3548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00CC2-871F-DF85-3452-438140C03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4A1666-A12C-247C-96C0-02268D1F2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C26B306-8F52-5AA4-4FA5-223446712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F71EADE-1E79-C85F-192A-FF17494A56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97D7B85-B5B8-59E0-1B05-9289FBF246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BB25DDE-97E7-CB2F-D4B2-F7514884D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CF549A6-4D8F-165D-D19C-C3ED46944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3C36251-72FD-B700-6812-A9FC83A56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03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521691-0218-7266-D9AD-A76BF5D43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6F98F26-292E-AB7C-F812-7F76E9852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7A88966-F170-44D0-0962-32BFA474F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C668B5E-FD5D-0E64-F7D3-B49C276FC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95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AAFDE14-FEE2-703E-E9B9-820EBB806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26FF6BD-BB39-7674-4994-6651EF8E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D5B669-54C3-01A8-B2ED-D1B9F0FE0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13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25C007-6B31-A3E9-1EF2-B6606B097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96B7C1-4C5F-54DC-FA97-8D9D19F35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2FC37D-A788-8AFE-5573-347EA80A8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CA2CAE-1730-CC89-B8D3-E3462F52F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404435-C5F7-9DAD-8FD2-8E5C32BFB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BC3C13-91EA-0066-CC9C-99B4EE485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00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7AF252-B0AC-61E7-16B0-8C11AB175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A51ED26-A31B-9929-B202-4C57D28B41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037E6C-E183-0584-DF9A-66A8AE306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A3220D-1C26-93D7-08B4-027320DE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340AB9-D26F-5784-278D-97B9EC4B9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90B070-29A6-3AC6-FC88-CFE7BF0C9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750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106092C-00E4-DAE5-D820-CA19B194B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0E1EA1-297A-20CA-7045-911BAC5DA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1F262E-4C88-5E34-AA00-0EF945B8BA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4FF7E-3616-4FBD-8A98-8C552E1C924F}" type="datetimeFigureOut">
              <a:rPr lang="zh-CN" altLang="en-US" smtClean="0"/>
              <a:t>2025/12/5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C0D6A-2691-A610-01CD-3C5B63349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EFD9D4-1D50-7FDA-D91A-FA9FFEBB1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36990-4BAD-406D-8B15-C5004ED441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804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6B54FF2-F4C6-0AA8-2D9C-020BE0004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213" y="4195042"/>
            <a:ext cx="4050987" cy="4999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4B2C031-CB57-3E6D-FF73-7D82C7E6DB6C}"/>
              </a:ext>
            </a:extLst>
          </p:cNvPr>
          <p:cNvSpPr txBox="1"/>
          <p:nvPr/>
        </p:nvSpPr>
        <p:spPr>
          <a:xfrm>
            <a:off x="1323840" y="2656185"/>
            <a:ext cx="102043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8000">
                <a:latin typeface=".萍方-简" panose="020B0400000000000000" pitchFamily="34" charset="-122"/>
                <a:ea typeface=".萍方-简" panose="020B0400000000000000" pitchFamily="34" charset="-122"/>
              </a:rPr>
              <a:t>在多个领域的应用</a:t>
            </a:r>
            <a:endParaRPr lang="en-US" altLang="zh-CN" sz="80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3C8F657-1466-F5BD-3350-340A3573921C}"/>
              </a:ext>
            </a:extLst>
          </p:cNvPr>
          <p:cNvSpPr txBox="1"/>
          <p:nvPr/>
        </p:nvSpPr>
        <p:spPr>
          <a:xfrm>
            <a:off x="3102186" y="5229013"/>
            <a:ext cx="598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排除了已经讲过的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的基本原理、逆向工程以及程序验证</a:t>
            </a:r>
          </a:p>
        </p:txBody>
      </p:sp>
    </p:spTree>
    <p:extLst>
      <p:ext uri="{BB962C8B-B14F-4D97-AF65-F5344CB8AC3E}">
        <p14:creationId xmlns:p14="http://schemas.microsoft.com/office/powerpoint/2010/main" val="3699925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4D858-53D7-121C-D08D-343835D7A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4673A29-F1C8-8A99-08C7-63AB45FC6579}"/>
              </a:ext>
            </a:extLst>
          </p:cNvPr>
          <p:cNvSpPr txBox="1"/>
          <p:nvPr/>
        </p:nvSpPr>
        <p:spPr>
          <a:xfrm>
            <a:off x="240453" y="268252"/>
            <a:ext cx="113622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五、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在网络配置分析领域的应用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DCA995-45F9-D1E7-3BC9-0C189DEC3BF3}"/>
              </a:ext>
            </a:extLst>
          </p:cNvPr>
          <p:cNvSpPr txBox="1"/>
          <p:nvPr/>
        </p:nvSpPr>
        <p:spPr>
          <a:xfrm>
            <a:off x="240453" y="1244464"/>
            <a:ext cx="5755398" cy="5197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>
                <a:latin typeface=".萍方-简" panose="020B0400000000000000" pitchFamily="34" charset="-122"/>
                <a:ea typeface=".萍方-简" panose="020B0400000000000000" pitchFamily="34" charset="-122"/>
              </a:rPr>
              <a:t>某防火墙规则复杂，几千条规则交织，需要利用</a:t>
            </a:r>
            <a:r>
              <a:rPr lang="en-US" altLang="zh-CN" sz="32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3200">
                <a:latin typeface=".萍方-简" panose="020B0400000000000000" pitchFamily="34" charset="-122"/>
                <a:ea typeface=".萍方-简" panose="020B0400000000000000" pitchFamily="34" charset="-122"/>
              </a:rPr>
              <a:t>解决的问题是：能否从外网</a:t>
            </a:r>
            <a:r>
              <a:rPr lang="en-US" altLang="zh-CN" sz="3200">
                <a:latin typeface=".萍方-简" panose="020B0400000000000000" pitchFamily="34" charset="-122"/>
                <a:ea typeface=".萍方-简" panose="020B0400000000000000" pitchFamily="34" charset="-122"/>
              </a:rPr>
              <a:t>IP</a:t>
            </a:r>
            <a:r>
              <a:rPr lang="zh-CN" altLang="en-US" sz="3200">
                <a:latin typeface=".萍方-简" panose="020B0400000000000000" pitchFamily="34" charset="-122"/>
                <a:ea typeface=".萍方-简" panose="020B0400000000000000" pitchFamily="34" charset="-122"/>
              </a:rPr>
              <a:t>访问到内部数据库所在地址的某个端口</a:t>
            </a:r>
            <a:endParaRPr lang="en-US" altLang="zh-CN" sz="3200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3200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2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3200">
                <a:latin typeface=".萍方-简" panose="020B0400000000000000" pitchFamily="34" charset="-122"/>
                <a:ea typeface=".萍方-简" panose="020B0400000000000000" pitchFamily="34" charset="-122"/>
              </a:rPr>
              <a:t>被用于</a:t>
            </a:r>
            <a:r>
              <a:rPr lang="en-US" altLang="zh-CN" sz="3200">
                <a:latin typeface=".萍方-简" panose="020B0400000000000000" pitchFamily="34" charset="-122"/>
                <a:ea typeface=".萍方-简" panose="020B0400000000000000" pitchFamily="34" charset="-122"/>
              </a:rPr>
              <a:t>VPC</a:t>
            </a:r>
            <a:r>
              <a:rPr lang="zh-CN" altLang="en-US" sz="3200">
                <a:latin typeface=".萍方-简" panose="020B0400000000000000" pitchFamily="34" charset="-122"/>
                <a:ea typeface=".萍方-简" panose="020B0400000000000000" pitchFamily="34" charset="-122"/>
              </a:rPr>
              <a:t>可达性分析器和微软的</a:t>
            </a:r>
            <a:r>
              <a:rPr lang="en-US" altLang="zh-CN" sz="3200">
                <a:latin typeface=".萍方-简" panose="020B0400000000000000" pitchFamily="34" charset="-122"/>
                <a:ea typeface=".萍方-简" panose="020B0400000000000000" pitchFamily="34" charset="-122"/>
              </a:rPr>
              <a:t>Azure SecGuru</a:t>
            </a:r>
            <a:r>
              <a:rPr lang="zh-CN" altLang="en-US" sz="3200">
                <a:latin typeface=".萍方-简" panose="020B0400000000000000" pitchFamily="34" charset="-122"/>
                <a:ea typeface=".萍方-简" panose="020B0400000000000000" pitchFamily="34" charset="-122"/>
              </a:rPr>
              <a:t>中</a:t>
            </a:r>
            <a:endParaRPr lang="en-US" altLang="zh-CN" sz="32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9DE8B29-9DD2-F1FB-71CD-C334AE8BB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41863"/>
            <a:ext cx="5331730" cy="459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691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39EBF-9AFE-A5EC-BDD5-34B69BB3E9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FC82B2C-7C90-7864-F8B4-92711E971DF6}"/>
              </a:ext>
            </a:extLst>
          </p:cNvPr>
          <p:cNvSpPr txBox="1"/>
          <p:nvPr/>
        </p:nvSpPr>
        <p:spPr>
          <a:xfrm>
            <a:off x="240453" y="268252"/>
            <a:ext cx="113622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六、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在依赖解析领域的应用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8AE0F9E-57F8-05A5-693F-3B76FABB3AEE}"/>
              </a:ext>
            </a:extLst>
          </p:cNvPr>
          <p:cNvSpPr txBox="1"/>
          <p:nvPr/>
        </p:nvSpPr>
        <p:spPr>
          <a:xfrm>
            <a:off x="1454088" y="1345474"/>
            <a:ext cx="8934995" cy="4475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在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pip install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的时候，有时候可能会碰到下面的情况：</a:t>
            </a: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要安装 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App A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。</a:t>
            </a: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App A 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需要 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Lib B (&gt;= 2.0)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但已经装了 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App C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 </a:t>
            </a: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它依赖 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Lib B (&lt; 3.0) 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且 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Lib D (== 1.5)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。</a:t>
            </a: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Lib B 2.5 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又依赖 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Lib D (&gt;= 2.0)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。</a:t>
            </a: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要解决的问题： 到底该装哪个版本的 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B 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和 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D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，才能兼容</a:t>
            </a:r>
          </a:p>
        </p:txBody>
      </p:sp>
    </p:spTree>
    <p:extLst>
      <p:ext uri="{BB962C8B-B14F-4D97-AF65-F5344CB8AC3E}">
        <p14:creationId xmlns:p14="http://schemas.microsoft.com/office/powerpoint/2010/main" val="285796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ADF5CF-AD11-5233-EA90-5A6A498D9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D08368-B68A-6768-A99B-A6A48411AF5A}"/>
              </a:ext>
            </a:extLst>
          </p:cNvPr>
          <p:cNvSpPr txBox="1"/>
          <p:nvPr/>
        </p:nvSpPr>
        <p:spPr>
          <a:xfrm>
            <a:off x="240453" y="268252"/>
            <a:ext cx="113622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六、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在依赖解析领域的应用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6C1F89-A14F-ED48-78B3-F69AECB9957A}"/>
              </a:ext>
            </a:extLst>
          </p:cNvPr>
          <p:cNvSpPr txBox="1"/>
          <p:nvPr/>
        </p:nvSpPr>
        <p:spPr>
          <a:xfrm>
            <a:off x="420913" y="1410788"/>
            <a:ext cx="1118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highlight>
                  <a:srgbClr val="FFFF00"/>
                </a:highlight>
                <a:latin typeface=".萍方-简" panose="020B0400000000000000" pitchFamily="34" charset="-122"/>
                <a:ea typeface=".萍方-简" panose="020B0400000000000000" pitchFamily="34" charset="-122"/>
              </a:rPr>
              <a:t>z3.Implies(...)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：如果前面的发生了，后面的必须发生；但如果前面的没发生，后面的既可以发生也可以不发生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3B2AE51-BC84-DF4D-03FE-ADCDD1E81410}"/>
              </a:ext>
            </a:extLst>
          </p:cNvPr>
          <p:cNvSpPr txBox="1"/>
          <p:nvPr/>
        </p:nvSpPr>
        <p:spPr>
          <a:xfrm>
            <a:off x="420911" y="1871394"/>
            <a:ext cx="10290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#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规则：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Lib B 2.5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依赖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Lib D (&gt;= 2.0)                         </a:t>
            </a:r>
            <a:r>
              <a:rPr lang="en-US" altLang="zh-CN" b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z3.Implies(lib_b_2_5, lib_d_2_0)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1C7E84F-8A16-1CBE-7207-0E12EE52A003}"/>
              </a:ext>
            </a:extLst>
          </p:cNvPr>
          <p:cNvSpPr txBox="1"/>
          <p:nvPr/>
        </p:nvSpPr>
        <p:spPr>
          <a:xfrm>
            <a:off x="420911" y="2828835"/>
            <a:ext cx="11022151" cy="1435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highlight>
                  <a:srgbClr val="FFFF00"/>
                </a:highlight>
                <a:latin typeface=".萍方-简" panose="020B0400000000000000" pitchFamily="34" charset="-122"/>
                <a:ea typeface=".萍方-简" panose="020B0400000000000000" pitchFamily="34" charset="-122"/>
              </a:rPr>
              <a:t>z3.Bool(...)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：决定某个状态的真假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endParaRPr lang="en-US" altLang="zh-CN"/>
          </a:p>
          <a:p>
            <a:pPr>
              <a:lnSpc>
                <a:spcPct val="150000"/>
              </a:lnSpc>
            </a:pPr>
            <a:r>
              <a:rPr lang="pl-PL" altLang="zh-CN" b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lib_b_2_5 = z3.Bool('LibB_v2.5’)</a:t>
            </a:r>
            <a:endParaRPr lang="en-US" altLang="zh-CN" b="1">
              <a:solidFill>
                <a:srgbClr val="FF0000"/>
              </a:solidFill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若上面的代码为真则安装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2.5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版本的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LibB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，如果不为真，则不安装该版本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614B302-E612-E99A-284E-14FBFF61D3A1}"/>
              </a:ext>
            </a:extLst>
          </p:cNvPr>
          <p:cNvSpPr txBox="1"/>
          <p:nvPr/>
        </p:nvSpPr>
        <p:spPr>
          <a:xfrm>
            <a:off x="505097" y="4900350"/>
            <a:ext cx="111818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highlight>
                  <a:srgbClr val="FFFF00"/>
                </a:highlight>
                <a:latin typeface=".萍方-简" panose="020B0400000000000000" pitchFamily="34" charset="-122"/>
                <a:ea typeface=".萍方-简" panose="020B0400000000000000" pitchFamily="34" charset="-122"/>
              </a:rPr>
              <a:t>z3.AtMost(..., k)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：一种互斥限制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#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规则：所有的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Lib B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版本中最多只能选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个        </a:t>
            </a:r>
            <a:r>
              <a:rPr lang="en-US" altLang="zh-CN" b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z3.AtMost(lib_b_2_0, lib_b_2_5, lib_b_3_0, 1)</a:t>
            </a:r>
            <a:endParaRPr lang="zh-CN" altLang="en-US" b="1">
              <a:solidFill>
                <a:srgbClr val="FF0000"/>
              </a:solidFill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3A83648-7C98-C1C9-FDDD-79B3F56B39E5}"/>
              </a:ext>
            </a:extLst>
          </p:cNvPr>
          <p:cNvCxnSpPr/>
          <p:nvPr/>
        </p:nvCxnSpPr>
        <p:spPr>
          <a:xfrm>
            <a:off x="240453" y="2540000"/>
            <a:ext cx="1168061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43A5372-F983-F88C-2D26-C1DF25F4F06E}"/>
              </a:ext>
            </a:extLst>
          </p:cNvPr>
          <p:cNvCxnSpPr/>
          <p:nvPr/>
        </p:nvCxnSpPr>
        <p:spPr>
          <a:xfrm>
            <a:off x="240453" y="4582160"/>
            <a:ext cx="1168061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263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FA87E-C313-C471-DDA3-B8A6DB409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E5024F8-9025-9B07-176D-CBD101932E21}"/>
              </a:ext>
            </a:extLst>
          </p:cNvPr>
          <p:cNvSpPr txBox="1"/>
          <p:nvPr/>
        </p:nvSpPr>
        <p:spPr>
          <a:xfrm>
            <a:off x="240453" y="268252"/>
            <a:ext cx="113622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六、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在依赖解析领域的应用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7E76796-FFB6-FA70-25AA-7B6E8816C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14" y="1037693"/>
            <a:ext cx="6264076" cy="568575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EC44F65-6097-1F02-4697-6542CFB65E3D}"/>
              </a:ext>
            </a:extLst>
          </p:cNvPr>
          <p:cNvSpPr txBox="1"/>
          <p:nvPr/>
        </p:nvSpPr>
        <p:spPr>
          <a:xfrm>
            <a:off x="7511143" y="2638697"/>
            <a:ext cx="4056743" cy="2360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latin typeface=".萍方-简" panose="020B0400000000000000" pitchFamily="34" charset="-122"/>
                <a:ea typeface=".萍方-简" panose="020B0400000000000000" pitchFamily="34" charset="-122"/>
              </a:rPr>
              <a:t>很多</a:t>
            </a:r>
            <a:r>
              <a:rPr lang="en-US" altLang="zh-CN" sz="2000">
                <a:latin typeface=".萍方-简" panose="020B0400000000000000" pitchFamily="34" charset="-122"/>
                <a:ea typeface=".萍方-简" panose="020B0400000000000000" pitchFamily="34" charset="-122"/>
              </a:rPr>
              <a:t>OCaml </a:t>
            </a:r>
            <a:r>
              <a:rPr lang="zh-CN" altLang="en-US" sz="2000">
                <a:latin typeface=".萍方-简" panose="020B0400000000000000" pitchFamily="34" charset="-122"/>
                <a:ea typeface=".萍方-简" panose="020B0400000000000000" pitchFamily="34" charset="-122"/>
              </a:rPr>
              <a:t>包管理器 </a:t>
            </a:r>
            <a:r>
              <a:rPr lang="en-US" altLang="zh-CN" sz="2000">
                <a:latin typeface=".萍方-简" panose="020B0400000000000000" pitchFamily="34" charset="-122"/>
                <a:ea typeface=".萍方-简" panose="020B0400000000000000" pitchFamily="34" charset="-122"/>
              </a:rPr>
              <a:t>(Opam)</a:t>
            </a:r>
            <a:r>
              <a:rPr lang="zh-CN" altLang="en-US" sz="2000">
                <a:latin typeface=".萍方-简" panose="020B0400000000000000" pitchFamily="34" charset="-122"/>
                <a:ea typeface=".萍方-简" panose="020B0400000000000000" pitchFamily="34" charset="-122"/>
              </a:rPr>
              <a:t>用户会直接调用</a:t>
            </a:r>
            <a:r>
              <a:rPr lang="en-US" altLang="zh-CN" sz="20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2000">
                <a:latin typeface=".萍方-简" panose="020B0400000000000000" pitchFamily="34" charset="-122"/>
                <a:ea typeface=".萍方-简" panose="020B0400000000000000" pitchFamily="34" charset="-122"/>
              </a:rPr>
              <a:t>解决极其复杂的依赖升级问题，因为 </a:t>
            </a:r>
            <a:r>
              <a:rPr lang="en-US" altLang="zh-CN" sz="2000">
                <a:latin typeface=".萍方-简" panose="020B0400000000000000" pitchFamily="34" charset="-122"/>
                <a:ea typeface=".萍方-简" panose="020B0400000000000000" pitchFamily="34" charset="-122"/>
              </a:rPr>
              <a:t>Z3 </a:t>
            </a:r>
            <a:r>
              <a:rPr lang="zh-CN" altLang="en-US" sz="2000">
                <a:latin typeface=".萍方-简" panose="020B0400000000000000" pitchFamily="34" charset="-122"/>
                <a:ea typeface=".萍方-简" panose="020B0400000000000000" pitchFamily="34" charset="-122"/>
              </a:rPr>
              <a:t>在处理极大规模搜索空间时比内置的启发式算法更强。</a:t>
            </a:r>
          </a:p>
        </p:txBody>
      </p:sp>
    </p:spTree>
    <p:extLst>
      <p:ext uri="{BB962C8B-B14F-4D97-AF65-F5344CB8AC3E}">
        <p14:creationId xmlns:p14="http://schemas.microsoft.com/office/powerpoint/2010/main" val="2836528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F26A6-1C26-1318-99CE-ED1331D78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93E48C9-8D60-0670-06AA-D245977A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1" y="1684023"/>
            <a:ext cx="5849045" cy="502695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B68BDF5-F67C-3749-53DA-C592631FA160}"/>
              </a:ext>
            </a:extLst>
          </p:cNvPr>
          <p:cNvSpPr txBox="1"/>
          <p:nvPr/>
        </p:nvSpPr>
        <p:spPr>
          <a:xfrm>
            <a:off x="240453" y="268252"/>
            <a:ext cx="113622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七、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在解决线性约束方面的应用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17F40AE-C0C3-CA12-1DF9-9B1588F24ED9}"/>
              </a:ext>
            </a:extLst>
          </p:cNvPr>
          <p:cNvSpPr txBox="1"/>
          <p:nvPr/>
        </p:nvSpPr>
        <p:spPr>
          <a:xfrm>
            <a:off x="702493" y="920289"/>
            <a:ext cx="11249053" cy="886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可用于配平化学方程式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K4Fe(CN)6 + KMnO4 + H2SO4 == CO2 + KNO3 + H2O + K2SO4 + MnSO4 + Fe2(SO4)3</a:t>
            </a:r>
            <a:endParaRPr lang="zh-CN" altLang="en-US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2939DE4-76BB-E30A-DBDD-864D94E5E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927" y="3231260"/>
            <a:ext cx="6556690" cy="213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55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716498E-A4BE-F8B7-2B21-9DE10273DE6A}"/>
              </a:ext>
            </a:extLst>
          </p:cNvPr>
          <p:cNvSpPr txBox="1"/>
          <p:nvPr/>
        </p:nvSpPr>
        <p:spPr>
          <a:xfrm>
            <a:off x="3969174" y="2321004"/>
            <a:ext cx="392176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800">
                <a:latin typeface=".萍方-简" panose="020B0400000000000000" pitchFamily="34" charset="-122"/>
                <a:ea typeface=".萍方-简" panose="020B0400000000000000" pitchFamily="34" charset="-122"/>
              </a:rPr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3960062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8EE44E-1B19-9A2F-2C5B-A4AEAFA1D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E765E3B-43BD-1602-D62B-C6A498F84159}"/>
              </a:ext>
            </a:extLst>
          </p:cNvPr>
          <p:cNvSpPr txBox="1"/>
          <p:nvPr/>
        </p:nvSpPr>
        <p:spPr>
          <a:xfrm>
            <a:off x="545249" y="1376470"/>
            <a:ext cx="21877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一、程序综合</a:t>
            </a: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188F6C-2236-63CF-4EC0-85A3240CEBE7}"/>
              </a:ext>
            </a:extLst>
          </p:cNvPr>
          <p:cNvSpPr txBox="1"/>
          <p:nvPr/>
        </p:nvSpPr>
        <p:spPr>
          <a:xfrm>
            <a:off x="494452" y="284479"/>
            <a:ext cx="42536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目录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DD4B40-2D5F-EA3C-D137-C5AA62081C21}"/>
              </a:ext>
            </a:extLst>
          </p:cNvPr>
          <p:cNvSpPr txBox="1"/>
          <p:nvPr/>
        </p:nvSpPr>
        <p:spPr>
          <a:xfrm>
            <a:off x="545249" y="2034069"/>
            <a:ext cx="47244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二、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在程序综合中的应用</a:t>
            </a: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8F384AE-D15C-C64C-35D9-BF0B13D223C3}"/>
              </a:ext>
            </a:extLst>
          </p:cNvPr>
          <p:cNvSpPr txBox="1"/>
          <p:nvPr/>
        </p:nvSpPr>
        <p:spPr>
          <a:xfrm>
            <a:off x="545249" y="2708243"/>
            <a:ext cx="7582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三、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在程序综合中的底层工作流程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117DFE-A488-03EF-A49A-0FF16475E34B}"/>
              </a:ext>
            </a:extLst>
          </p:cNvPr>
          <p:cNvSpPr txBox="1"/>
          <p:nvPr/>
        </p:nvSpPr>
        <p:spPr>
          <a:xfrm>
            <a:off x="545249" y="3429000"/>
            <a:ext cx="65125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四、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在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CEGIS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领域的应用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2F854D4-B700-47C1-C70C-083C553D3822}"/>
              </a:ext>
            </a:extLst>
          </p:cNvPr>
          <p:cNvSpPr txBox="1"/>
          <p:nvPr/>
        </p:nvSpPr>
        <p:spPr>
          <a:xfrm>
            <a:off x="545249" y="4128083"/>
            <a:ext cx="7369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五、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在网络配置分析领域的应用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01AF98-30B8-F4ED-FB6C-3189F941FE1C}"/>
              </a:ext>
            </a:extLst>
          </p:cNvPr>
          <p:cNvSpPr txBox="1"/>
          <p:nvPr/>
        </p:nvSpPr>
        <p:spPr>
          <a:xfrm>
            <a:off x="545249" y="4879361"/>
            <a:ext cx="6610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六、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在依赖解析领域的应用</a:t>
            </a: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669CB94-42F9-E881-A413-BE997857FCBE}"/>
              </a:ext>
            </a:extLst>
          </p:cNvPr>
          <p:cNvSpPr txBox="1"/>
          <p:nvPr/>
        </p:nvSpPr>
        <p:spPr>
          <a:xfrm>
            <a:off x="545250" y="5634632"/>
            <a:ext cx="6610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七、</a:t>
            </a:r>
            <a:r>
              <a:rPr lang="en-US" altLang="zh-CN" sz="2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在解决线性约束方面的应用</a:t>
            </a:r>
            <a:endParaRPr lang="en-US" altLang="zh-CN" sz="2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780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46D572-1FA2-6A25-B77E-E7B19272D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83E9E8D-168B-4861-7BF0-6AC472E12C76}"/>
              </a:ext>
            </a:extLst>
          </p:cNvPr>
          <p:cNvSpPr txBox="1"/>
          <p:nvPr/>
        </p:nvSpPr>
        <p:spPr>
          <a:xfrm>
            <a:off x="91441" y="311120"/>
            <a:ext cx="66243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>
                <a:latin typeface=".萍方-简" panose="020B0400000000000000" pitchFamily="34" charset="-122"/>
                <a:ea typeface=".萍方-简" panose="020B0400000000000000" pitchFamily="34" charset="-122"/>
              </a:rPr>
              <a:t>一、程序综合</a:t>
            </a:r>
            <a:r>
              <a:rPr lang="en-US" altLang="zh-CN" sz="3200">
                <a:latin typeface=".萍方-简" panose="020B0400000000000000" pitchFamily="34" charset="-122"/>
                <a:ea typeface=".萍方-简" panose="020B0400000000000000" pitchFamily="34" charset="-122"/>
              </a:rPr>
              <a:t>(program Synthesis)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DC7633E-6C25-A7BA-339D-14A993C568DD}"/>
              </a:ext>
            </a:extLst>
          </p:cNvPr>
          <p:cNvSpPr txBox="1"/>
          <p:nvPr/>
        </p:nvSpPr>
        <p:spPr>
          <a:xfrm>
            <a:off x="396240" y="1059810"/>
            <a:ext cx="11399520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i="1">
                <a:latin typeface=".萍方-简" panose="020B0400000000000000" pitchFamily="34" charset="-122"/>
                <a:ea typeface=".萍方-简" panose="020B0400000000000000" pitchFamily="34" charset="-122"/>
              </a:rPr>
              <a:t>Program Synthesis is the task of automatically </a:t>
            </a:r>
            <a:r>
              <a:rPr lang="en-US" altLang="zh-CN" b="1" i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finding</a:t>
            </a:r>
            <a:r>
              <a:rPr lang="en-US" altLang="zh-CN" i="1">
                <a:latin typeface=".萍方-简" panose="020B0400000000000000" pitchFamily="34" charset="-122"/>
                <a:ea typeface=".萍方-简" panose="020B0400000000000000" pitchFamily="34" charset="-122"/>
              </a:rPr>
              <a:t> programs from the </a:t>
            </a:r>
            <a:r>
              <a:rPr lang="en-US" altLang="zh-CN" b="1" i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underlying programming </a:t>
            </a:r>
            <a:r>
              <a:rPr lang="en-US" altLang="zh-CN" i="1">
                <a:latin typeface=".萍方-简" panose="020B0400000000000000" pitchFamily="34" charset="-122"/>
                <a:ea typeface=".萍方-简" panose="020B0400000000000000" pitchFamily="34" charset="-122"/>
              </a:rPr>
              <a:t>language that satisfy </a:t>
            </a:r>
            <a:r>
              <a:rPr lang="en-US" altLang="zh-CN" b="1" i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user intent </a:t>
            </a:r>
            <a:r>
              <a:rPr lang="en-US" altLang="zh-CN" i="1">
                <a:latin typeface=".萍方-简" panose="020B0400000000000000" pitchFamily="34" charset="-122"/>
                <a:ea typeface=".萍方-简" panose="020B0400000000000000" pitchFamily="34" charset="-122"/>
              </a:rPr>
              <a:t>expressed in some form of constraints.</a:t>
            </a:r>
          </a:p>
          <a:p>
            <a:pPr algn="r">
              <a:lnSpc>
                <a:spcPct val="150000"/>
              </a:lnSpc>
            </a:pPr>
            <a:r>
              <a:rPr lang="en-US" altLang="zh-CN" i="1">
                <a:latin typeface=".萍方-简" panose="020B0400000000000000" pitchFamily="34" charset="-122"/>
                <a:ea typeface=".萍方-简" panose="020B0400000000000000" pitchFamily="34" charset="-122"/>
              </a:rPr>
              <a:t>———Sumit Gulwani</a:t>
            </a:r>
            <a:endParaRPr lang="zh-CN" altLang="en-US" i="1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D4BA31-0B7B-F6C2-55B9-0B219A55C213}"/>
              </a:ext>
            </a:extLst>
          </p:cNvPr>
          <p:cNvSpPr txBox="1"/>
          <p:nvPr/>
        </p:nvSpPr>
        <p:spPr>
          <a:xfrm>
            <a:off x="254000" y="2356447"/>
            <a:ext cx="6461760" cy="1717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三个重要维度：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1.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以某种形式规约表达的</a:t>
            </a:r>
            <a:r>
              <a:rPr lang="zh-CN" altLang="en-US" b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用户意图</a:t>
            </a:r>
            <a:endParaRPr lang="en-US" altLang="zh-CN" b="1">
              <a:solidFill>
                <a:srgbClr val="FF0000"/>
              </a:solidFill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2.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以某种程序语言表达的</a:t>
            </a:r>
            <a:r>
              <a:rPr lang="zh-CN" altLang="en-US" b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程序空间</a:t>
            </a:r>
            <a:endParaRPr lang="en-US" altLang="zh-CN" b="1">
              <a:solidFill>
                <a:srgbClr val="FF0000"/>
              </a:solidFill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3.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在程序空间中运用某种</a:t>
            </a:r>
            <a:r>
              <a:rPr lang="zh-CN" altLang="en-US" b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搜索技术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找到符合用户意图的程序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225ABC2-31EF-1448-C5E6-DE50E7328462}"/>
              </a:ext>
            </a:extLst>
          </p:cNvPr>
          <p:cNvGrpSpPr/>
          <p:nvPr/>
        </p:nvGrpSpPr>
        <p:grpSpPr>
          <a:xfrm>
            <a:off x="2438400" y="4852639"/>
            <a:ext cx="7315200" cy="1042626"/>
            <a:chOff x="944880" y="4761881"/>
            <a:chExt cx="5151120" cy="589683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41CA001-7E5A-D7BA-1950-8A778E1A08C9}"/>
                </a:ext>
              </a:extLst>
            </p:cNvPr>
            <p:cNvSpPr/>
            <p:nvPr/>
          </p:nvSpPr>
          <p:spPr>
            <a:xfrm>
              <a:off x="944880" y="4761881"/>
              <a:ext cx="1209040" cy="58611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>
                  <a:solidFill>
                    <a:schemeClr val="tx1"/>
                  </a:solidFill>
                </a:rPr>
                <a:t>规约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FC61DF7-A8CF-5E15-65E0-6E94E1255619}"/>
                </a:ext>
              </a:extLst>
            </p:cNvPr>
            <p:cNvSpPr/>
            <p:nvPr/>
          </p:nvSpPr>
          <p:spPr>
            <a:xfrm>
              <a:off x="4886960" y="4765454"/>
              <a:ext cx="1209040" cy="58611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>
                  <a:solidFill>
                    <a:schemeClr val="tx1"/>
                  </a:solidFill>
                </a:rPr>
                <a:t>程序</a:t>
              </a: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9F2DCA7C-F2A6-E8E8-FFA8-95C69142A7D8}"/>
                </a:ext>
              </a:extLst>
            </p:cNvPr>
            <p:cNvSpPr/>
            <p:nvPr/>
          </p:nvSpPr>
          <p:spPr>
            <a:xfrm>
              <a:off x="2727960" y="4761881"/>
              <a:ext cx="1351280" cy="58611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>
                  <a:solidFill>
                    <a:schemeClr val="tx1"/>
                  </a:solidFill>
                </a:rPr>
                <a:t>合成器</a:t>
              </a: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E0DB471E-CC4C-CD63-DA1B-983619B7A6B9}"/>
                </a:ext>
              </a:extLst>
            </p:cNvPr>
            <p:cNvCxnSpPr>
              <a:stCxn id="14" idx="3"/>
              <a:endCxn id="16" idx="2"/>
            </p:cNvCxnSpPr>
            <p:nvPr/>
          </p:nvCxnSpPr>
          <p:spPr>
            <a:xfrm>
              <a:off x="2153920" y="5054936"/>
              <a:ext cx="57404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AFFA6C29-C9B4-6FB7-A602-79A083BFCFEF}"/>
                </a:ext>
              </a:extLst>
            </p:cNvPr>
            <p:cNvCxnSpPr>
              <a:stCxn id="16" idx="6"/>
              <a:endCxn id="15" idx="1"/>
            </p:cNvCxnSpPr>
            <p:nvPr/>
          </p:nvCxnSpPr>
          <p:spPr>
            <a:xfrm>
              <a:off x="4079241" y="5054936"/>
              <a:ext cx="807719" cy="3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C61619D5-A7D8-08F6-D0B4-A7BBB5AC7775}"/>
              </a:ext>
            </a:extLst>
          </p:cNvPr>
          <p:cNvSpPr txBox="1"/>
          <p:nvPr/>
        </p:nvSpPr>
        <p:spPr>
          <a:xfrm>
            <a:off x="8036620" y="2621086"/>
            <a:ext cx="362712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我们要给出的程序综合的两个要素：</a:t>
            </a:r>
            <a:b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</a:b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① 输入输出示例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② 非完整的逻辑规约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814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EC80C-54C5-F57E-A494-C108AB63C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4A90981-6D91-90C7-71E1-01296BC98533}"/>
              </a:ext>
            </a:extLst>
          </p:cNvPr>
          <p:cNvSpPr txBox="1"/>
          <p:nvPr/>
        </p:nvSpPr>
        <p:spPr>
          <a:xfrm>
            <a:off x="240453" y="268252"/>
            <a:ext cx="8354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二、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在程序综合中的应用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71E8DD-C8FB-D60D-5338-1E6707738DB9}"/>
              </a:ext>
            </a:extLst>
          </p:cNvPr>
          <p:cNvSpPr txBox="1"/>
          <p:nvPr/>
        </p:nvSpPr>
        <p:spPr>
          <a:xfrm>
            <a:off x="6824925" y="1137920"/>
            <a:ext cx="4734560" cy="1440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这个程序在干什么？</a:t>
            </a:r>
            <a:endParaRPr lang="en-US" altLang="zh-CN" b="1"/>
          </a:p>
          <a:p>
            <a:endParaRPr lang="en-US" altLang="zh-CN" b="1"/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使用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生成一个</a:t>
            </a:r>
            <a:r>
              <a:rPr lang="zh-CN" altLang="en-US" b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无分支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的判断两个数字大小的代码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8A530A0-083F-6ED9-01E4-799722DD0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2839" y="4819556"/>
            <a:ext cx="4645715" cy="63956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848F0D7-356B-E88D-8E31-33023F220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846" y="1037693"/>
            <a:ext cx="6097759" cy="582030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44E4665-A386-542F-1621-1FB134310046}"/>
              </a:ext>
            </a:extLst>
          </p:cNvPr>
          <p:cNvSpPr txBox="1"/>
          <p:nvPr/>
        </p:nvSpPr>
        <p:spPr>
          <a:xfrm>
            <a:off x="6762998" y="4495979"/>
            <a:ext cx="4645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② 非完整的逻辑规约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(C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是未知量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)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E61EEE4-CED8-6B9F-5F34-A1FEE417A2D8}"/>
              </a:ext>
            </a:extLst>
          </p:cNvPr>
          <p:cNvSpPr txBox="1"/>
          <p:nvPr/>
        </p:nvSpPr>
        <p:spPr>
          <a:xfrm>
            <a:off x="6792839" y="3278614"/>
            <a:ext cx="3605041" cy="886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① 输入输出示例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  <a:sym typeface="Wingdings" panose="05000000000000000000" pitchFamily="2" charset="2"/>
              </a:rPr>
              <a:t>     (10,20)   (100,50)   (-5,5)</a:t>
            </a:r>
            <a:endParaRPr lang="zh-CN" altLang="en-US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F4CC2B2-0430-5725-1E4B-F7074D01CF44}"/>
              </a:ext>
            </a:extLst>
          </p:cNvPr>
          <p:cNvCxnSpPr>
            <a:endCxn id="13" idx="1"/>
          </p:cNvCxnSpPr>
          <p:nvPr/>
        </p:nvCxnSpPr>
        <p:spPr>
          <a:xfrm>
            <a:off x="4064000" y="2895600"/>
            <a:ext cx="2728839" cy="8263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3CDB3AC2-51F6-A62D-3A01-CC424B68D3E9}"/>
              </a:ext>
            </a:extLst>
          </p:cNvPr>
          <p:cNvCxnSpPr/>
          <p:nvPr/>
        </p:nvCxnSpPr>
        <p:spPr>
          <a:xfrm>
            <a:off x="4572000" y="4314349"/>
            <a:ext cx="2190998" cy="9202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59437BAB-BC7B-BD42-B726-E4815EE3E7BB}"/>
              </a:ext>
            </a:extLst>
          </p:cNvPr>
          <p:cNvSpPr txBox="1"/>
          <p:nvPr/>
        </p:nvSpPr>
        <p:spPr>
          <a:xfrm>
            <a:off x="7679993" y="5413364"/>
            <a:ext cx="3728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位与计算以及算术右移</a:t>
            </a:r>
          </a:p>
        </p:txBody>
      </p:sp>
    </p:spTree>
    <p:extLst>
      <p:ext uri="{BB962C8B-B14F-4D97-AF65-F5344CB8AC3E}">
        <p14:creationId xmlns:p14="http://schemas.microsoft.com/office/powerpoint/2010/main" val="3465449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A7A20D-AD53-E0AA-0CB1-AB363C59F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A918D1F-8D46-E4CC-A691-C6EEB03B8CFB}"/>
              </a:ext>
            </a:extLst>
          </p:cNvPr>
          <p:cNvSpPr txBox="1"/>
          <p:nvPr/>
        </p:nvSpPr>
        <p:spPr>
          <a:xfrm>
            <a:off x="240453" y="268252"/>
            <a:ext cx="8354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二、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在程序综合中的应用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94A794F-FFDB-AC6D-D3DA-AEB44D86B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639" y="1037693"/>
            <a:ext cx="7500721" cy="103260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BC670840-67C2-A9FA-BAD0-A82BE2803B13}"/>
              </a:ext>
            </a:extLst>
          </p:cNvPr>
          <p:cNvSpPr txBox="1"/>
          <p:nvPr/>
        </p:nvSpPr>
        <p:spPr>
          <a:xfrm>
            <a:off x="240453" y="2336800"/>
            <a:ext cx="6167120" cy="3379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情况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x &lt; y 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假设：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x=10, y=20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差值：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x - y = -10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二进制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(32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位补码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)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1111...1111 0110 (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符号位是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1)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右移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31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位：符号位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被复制并填满整个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32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位。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     结果：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1111...1111 1111 (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即十进制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-1)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按位与：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(-10) &amp; (-1) = -10 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最终计算：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x - (x - y) = y</a:t>
            </a:r>
            <a:endParaRPr lang="zh-CN" altLang="en-US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CFFE2A1-555F-132F-7508-A1619241521B}"/>
              </a:ext>
            </a:extLst>
          </p:cNvPr>
          <p:cNvSpPr txBox="1"/>
          <p:nvPr/>
        </p:nvSpPr>
        <p:spPr>
          <a:xfrm>
            <a:off x="6877000" y="2440635"/>
            <a:ext cx="5162600" cy="3379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情况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2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x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≥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 y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假设：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x=20, y=10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差值：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x - y = 10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二进制：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0000...0000 1010 (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符号位是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0)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右移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31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位：符号位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0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被复制并填满整个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32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位。结果：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0000...0000 0000 (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即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0)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按位与：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10 &amp; 0 = 0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最终计算：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x - 0 = x </a:t>
            </a:r>
          </a:p>
        </p:txBody>
      </p:sp>
    </p:spTree>
    <p:extLst>
      <p:ext uri="{BB962C8B-B14F-4D97-AF65-F5344CB8AC3E}">
        <p14:creationId xmlns:p14="http://schemas.microsoft.com/office/powerpoint/2010/main" val="1305831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74A71-CF9F-4173-C929-1A38BC4C6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515AF4F-89F8-E281-2695-A16ED1A169C5}"/>
              </a:ext>
            </a:extLst>
          </p:cNvPr>
          <p:cNvSpPr txBox="1"/>
          <p:nvPr/>
        </p:nvSpPr>
        <p:spPr>
          <a:xfrm>
            <a:off x="240453" y="268252"/>
            <a:ext cx="83549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二、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在程序综合中的应用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06067A-86DC-A6AF-A486-28A6D074FED4}"/>
              </a:ext>
            </a:extLst>
          </p:cNvPr>
          <p:cNvSpPr txBox="1"/>
          <p:nvPr/>
        </p:nvSpPr>
        <p:spPr>
          <a:xfrm>
            <a:off x="240453" y="1297388"/>
            <a:ext cx="929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为什么需要</a:t>
            </a:r>
            <a:r>
              <a:rPr lang="zh-CN" altLang="en-US" sz="2400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没有</a:t>
            </a:r>
            <a:r>
              <a:rPr lang="en-US" altLang="zh-CN" sz="2400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if</a:t>
            </a:r>
            <a:r>
              <a:rPr lang="zh-CN" altLang="en-US" sz="2400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的条件判断语句的</a:t>
            </a:r>
            <a:r>
              <a:rPr lang="zh-CN" altLang="en-US" sz="2400">
                <a:latin typeface=".萍方-简" panose="020B0400000000000000" pitchFamily="34" charset="-122"/>
                <a:ea typeface=".萍方-简" panose="020B0400000000000000" pitchFamily="34" charset="-122"/>
              </a:rPr>
              <a:t>代码？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77DDABF-A04D-8B9A-BAAB-BAD27B6F34F1}"/>
              </a:ext>
            </a:extLst>
          </p:cNvPr>
          <p:cNvSpPr txBox="1"/>
          <p:nvPr/>
        </p:nvSpPr>
        <p:spPr>
          <a:xfrm>
            <a:off x="985520" y="2042160"/>
            <a:ext cx="976376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① 在底层汇编中，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if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意味着“跳转指令（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Jump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）”。现代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CPU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（如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Intel/AMD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）使用流水线技术，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会试图“预测”程序会跳到哪一边。如果预测错了：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CPU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必须清空流水线，重新加载指令。这会浪费几十个时钟周期，导致严重的性能惩罚。但如果没有跳转，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CPU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可以全速运行，不用担心预测错误。因此我们需要没有条件判断的无分支代码。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② 防止“侧信道攻击”。含有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If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语句的代码，如果条件为真和为假时执行的代码量不同，或者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CPU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分支预测的行为不同，黑客可以通过测量执行时间（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Timing Attack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）来推测数据的内容。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701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43C67-C78E-9547-0FDC-88CA309EB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8BA2290-89D4-A6A4-FFB5-E9F8C0710F9D}"/>
              </a:ext>
            </a:extLst>
          </p:cNvPr>
          <p:cNvSpPr txBox="1"/>
          <p:nvPr/>
        </p:nvSpPr>
        <p:spPr>
          <a:xfrm>
            <a:off x="240453" y="268252"/>
            <a:ext cx="113622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三、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在程序综合中的底层工作流程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1C34320-F08E-07A6-2A3F-6996DA8C91E0}"/>
              </a:ext>
            </a:extLst>
          </p:cNvPr>
          <p:cNvSpPr txBox="1"/>
          <p:nvPr/>
        </p:nvSpPr>
        <p:spPr>
          <a:xfrm>
            <a:off x="336126" y="1574514"/>
            <a:ext cx="11459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Bit-Blasting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是将位向量的算术运算公式，转化为等价的命题逻辑公式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(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也可以说是布尔电路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)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的过程。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74C360E-A0CD-9EF2-A38F-B69934DC702D}"/>
              </a:ext>
            </a:extLst>
          </p:cNvPr>
          <p:cNvSpPr txBox="1"/>
          <p:nvPr/>
        </p:nvSpPr>
        <p:spPr>
          <a:xfrm>
            <a:off x="336126" y="1121509"/>
            <a:ext cx="10138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在代码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s.check()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的背后，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Z3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并没有进行数学上的代数推导，而是执行了 </a:t>
            </a:r>
            <a:r>
              <a:rPr lang="en-US" altLang="zh-CN" b="1">
                <a:latin typeface=".萍方-简" panose="020B0400000000000000" pitchFamily="34" charset="-122"/>
                <a:ea typeface=".萍方-简" panose="020B0400000000000000" pitchFamily="34" charset="-122"/>
              </a:rPr>
              <a:t>Bit-Blasting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B3478A-F7E9-6234-22C5-9347000E6405}"/>
              </a:ext>
            </a:extLst>
          </p:cNvPr>
          <p:cNvSpPr txBox="1"/>
          <p:nvPr/>
        </p:nvSpPr>
        <p:spPr>
          <a:xfrm>
            <a:off x="666206" y="2508069"/>
            <a:ext cx="5852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首先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C,x,y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在底层是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32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个独立的布尔变量：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5D7180C-13E9-A52D-3653-E9155A645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362" y="3069932"/>
            <a:ext cx="2286924" cy="126733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5B61339-B23A-1CD5-14B3-1F2DD301F714}"/>
              </a:ext>
            </a:extLst>
          </p:cNvPr>
          <p:cNvSpPr txBox="1"/>
          <p:nvPr/>
        </p:nvSpPr>
        <p:spPr>
          <a:xfrm>
            <a:off x="666206" y="4676503"/>
            <a:ext cx="4833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的目标是找到一组布尔值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30DB6D2-B068-5827-3AFB-A6A8D09E0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286" y="4622495"/>
            <a:ext cx="1267337" cy="39068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F063AC9-7FA3-32C6-1648-F28EAA04F61D}"/>
              </a:ext>
            </a:extLst>
          </p:cNvPr>
          <p:cNvSpPr txBox="1"/>
          <p:nvPr/>
        </p:nvSpPr>
        <p:spPr>
          <a:xfrm>
            <a:off x="666206" y="5045835"/>
            <a:ext cx="4238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使得整个电路对于给定的输入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{x, y}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输出正确的逻辑电平</a:t>
            </a:r>
          </a:p>
          <a:p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4989461-E3F0-790F-6575-9669F8CFB980}"/>
              </a:ext>
            </a:extLst>
          </p:cNvPr>
          <p:cNvSpPr txBox="1"/>
          <p:nvPr/>
        </p:nvSpPr>
        <p:spPr>
          <a:xfrm>
            <a:off x="6535698" y="2392931"/>
            <a:ext cx="4752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然后，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构造一个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32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位的全加器链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69999A2-9134-ED87-4EAF-1BC24C1494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87" t="4715" b="3471"/>
          <a:stretch/>
        </p:blipFill>
        <p:spPr>
          <a:xfrm>
            <a:off x="6418131" y="3211348"/>
            <a:ext cx="4752583" cy="235342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BC84CAA-E00D-35CA-02E5-7A23FFBF9BCC}"/>
              </a:ext>
            </a:extLst>
          </p:cNvPr>
          <p:cNvSpPr txBox="1"/>
          <p:nvPr/>
        </p:nvSpPr>
        <p:spPr>
          <a:xfrm>
            <a:off x="7900091" y="5736491"/>
            <a:ext cx="1670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一位全加器</a:t>
            </a:r>
          </a:p>
        </p:txBody>
      </p:sp>
    </p:spTree>
    <p:extLst>
      <p:ext uri="{BB962C8B-B14F-4D97-AF65-F5344CB8AC3E}">
        <p14:creationId xmlns:p14="http://schemas.microsoft.com/office/powerpoint/2010/main" val="43599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00B03-867B-DFCD-FADC-69D8A1F97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B20473E-0C9E-69DA-3CFD-1CED05CF8EB2}"/>
              </a:ext>
            </a:extLst>
          </p:cNvPr>
          <p:cNvSpPr txBox="1"/>
          <p:nvPr/>
        </p:nvSpPr>
        <p:spPr>
          <a:xfrm>
            <a:off x="240453" y="268252"/>
            <a:ext cx="113622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三、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在程序综合中的底层工作流程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C78A72C-B831-44D4-194E-74753EC4371B}"/>
              </a:ext>
            </a:extLst>
          </p:cNvPr>
          <p:cNvSpPr txBox="1"/>
          <p:nvPr/>
        </p:nvSpPr>
        <p:spPr>
          <a:xfrm>
            <a:off x="1043093" y="1386174"/>
            <a:ext cx="91914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将这个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32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位加法器的电路图转化为</a:t>
            </a:r>
            <a:r>
              <a:rPr lang="en-US" altLang="zh-CN" b="1">
                <a:latin typeface=".萍方-简" panose="020B0400000000000000" pitchFamily="34" charset="-122"/>
                <a:ea typeface=".萍方-简" panose="020B0400000000000000" pitchFamily="34" charset="-122"/>
              </a:rPr>
              <a:t>CNF</a:t>
            </a:r>
            <a:r>
              <a:rPr lang="zh-CN" altLang="en-US" b="1">
                <a:latin typeface=".萍方-简" panose="020B0400000000000000" pitchFamily="34" charset="-122"/>
                <a:ea typeface=".萍方-简" panose="020B0400000000000000" pitchFamily="34" charset="-122"/>
              </a:rPr>
              <a:t>合取范式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，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32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位全加器链，现在变成了一个包含成百上千条“必须同时满足的规则”的列表。最后将该列表交给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的</a:t>
            </a:r>
            <a:r>
              <a:rPr lang="en-US" altLang="zh-CN" b="1">
                <a:latin typeface=".萍方-简" panose="020B0400000000000000" pitchFamily="34" charset="-122"/>
                <a:ea typeface=".萍方-简" panose="020B0400000000000000" pitchFamily="34" charset="-122"/>
              </a:rPr>
              <a:t>SAT-Slover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找到一组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True/False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的赋值，使所有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CNF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子句为真。在这个过程中，使用了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CDCL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算法。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endParaRPr lang="zh-CN" altLang="en-US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94D8116-252E-6F2C-AC0F-EABF314208BC}"/>
              </a:ext>
            </a:extLst>
          </p:cNvPr>
          <p:cNvSpPr txBox="1"/>
          <p:nvPr/>
        </p:nvSpPr>
        <p:spPr>
          <a:xfrm>
            <a:off x="1043093" y="2683689"/>
            <a:ext cx="9360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有趣的一点是，当样例过小时，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求得的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往往不会是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31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，而是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17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。这里可能的原因是程序合成的</a:t>
            </a:r>
            <a:r>
              <a:rPr lang="zh-CN" altLang="en-US" b="1">
                <a:solidFill>
                  <a:srgbClr val="FF0000"/>
                </a:solidFill>
                <a:latin typeface=".萍方-简" panose="020B0400000000000000" pitchFamily="34" charset="-122"/>
                <a:ea typeface=".萍方-简" panose="020B0400000000000000" pitchFamily="34" charset="-122"/>
              </a:rPr>
              <a:t>过拟合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问题。对于由小整数组成的测试用例，右移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17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位和右移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31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位产生的效果是一模一样的。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2997598C-471E-6AD0-DD5E-7A7040C59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65" y="3905545"/>
            <a:ext cx="5355215" cy="253467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29761632-5E13-794B-AA59-A0F220111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373" y="3955500"/>
            <a:ext cx="5909986" cy="243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981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CC166-AAD2-CE11-374F-25FF03AD2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3C4FE0B-6475-B90C-04F4-6576DA8BAA69}"/>
              </a:ext>
            </a:extLst>
          </p:cNvPr>
          <p:cNvSpPr txBox="1"/>
          <p:nvPr/>
        </p:nvSpPr>
        <p:spPr>
          <a:xfrm>
            <a:off x="240453" y="268252"/>
            <a:ext cx="113622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四、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Z3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在</a:t>
            </a:r>
            <a:r>
              <a:rPr lang="en-US" altLang="zh-CN" sz="4400">
                <a:latin typeface=".萍方-简" panose="020B0400000000000000" pitchFamily="34" charset="-122"/>
                <a:ea typeface=".萍方-简" panose="020B0400000000000000" pitchFamily="34" charset="-122"/>
              </a:rPr>
              <a:t>CEGIS</a:t>
            </a:r>
            <a:r>
              <a:rPr lang="zh-CN" altLang="en-US" sz="4400">
                <a:latin typeface=".萍方-简" panose="020B0400000000000000" pitchFamily="34" charset="-122"/>
                <a:ea typeface=".萍方-简" panose="020B0400000000000000" pitchFamily="34" charset="-122"/>
              </a:rPr>
              <a:t>领域的应用</a:t>
            </a:r>
            <a:endParaRPr lang="en-US" altLang="zh-CN" sz="4400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FACF884-4981-73C3-56C1-9C3A89EAB79A}"/>
              </a:ext>
            </a:extLst>
          </p:cNvPr>
          <p:cNvSpPr txBox="1"/>
          <p:nvPr/>
        </p:nvSpPr>
        <p:spPr>
          <a:xfrm>
            <a:off x="801512" y="844410"/>
            <a:ext cx="9911644" cy="1717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CEGIS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的全称：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Counter-Example Guided Inductive Synthesis(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反例引导的归纳合成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其实也是程序合成的一部分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CEGIS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是一种“通过不断的失败来逼近真理”的迭代过程。它解决了程序合成中最大的难题：“如何确保我生成的程序对全世界所有的输入都是正确的？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F18C979-CDC1-E8C4-4F98-2E687A77ED1C}"/>
              </a:ext>
            </a:extLst>
          </p:cNvPr>
          <p:cNvSpPr txBox="1"/>
          <p:nvPr/>
        </p:nvSpPr>
        <p:spPr>
          <a:xfrm>
            <a:off x="801512" y="2624222"/>
            <a:ext cx="9968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不用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if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，使用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Z3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自动从指令集 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[Add, Sub, Xor, Shr]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中，合成出一个计算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8-bit </a:t>
            </a:r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整数绝对值</a:t>
            </a:r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abs(x)</a:t>
            </a:r>
            <a:endParaRPr lang="zh-CN" altLang="en-US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E02B58D-79BB-ED65-446A-2E1380431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585" y="3055652"/>
            <a:ext cx="3590243" cy="333287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2E4BEBF-06A5-0A26-3A89-10BF03A8D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473" y="2993554"/>
            <a:ext cx="3592350" cy="333287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47D811E-A805-A085-F65B-A5D798E78AC6}"/>
              </a:ext>
            </a:extLst>
          </p:cNvPr>
          <p:cNvSpPr txBox="1"/>
          <p:nvPr/>
        </p:nvSpPr>
        <p:spPr>
          <a:xfrm>
            <a:off x="8593329" y="4188178"/>
            <a:ext cx="2684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>
                <a:latin typeface=".萍方-简" panose="020B0400000000000000" pitchFamily="34" charset="-122"/>
                <a:ea typeface=".萍方-简" panose="020B0400000000000000" pitchFamily="34" charset="-122"/>
              </a:rPr>
              <a:t>代码的核心函数</a:t>
            </a:r>
            <a:endParaRPr lang="en-US" altLang="zh-CN">
              <a:latin typeface=".萍方-简" panose="020B0400000000000000" pitchFamily="34" charset="-122"/>
              <a:ea typeface=".萍方-简" panose="020B0400000000000000" pitchFamily="34" charset="-122"/>
            </a:endParaRPr>
          </a:p>
          <a:p>
            <a:pPr algn="ctr"/>
            <a:r>
              <a:rPr lang="en-US" altLang="zh-CN">
                <a:latin typeface=".萍方-简" panose="020B0400000000000000" pitchFamily="34" charset="-122"/>
                <a:ea typeface=".萍方-简" panose="020B0400000000000000" pitchFamily="34" charset="-122"/>
              </a:rPr>
              <a:t>Run_program</a:t>
            </a:r>
            <a:endParaRPr lang="zh-CN" altLang="en-US">
              <a:latin typeface=".萍方-简" panose="020B0400000000000000" pitchFamily="34" charset="-122"/>
              <a:ea typeface=".萍方-简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1436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1316</Words>
  <Application>Microsoft Office PowerPoint</Application>
  <PresentationFormat>宽屏</PresentationFormat>
  <Paragraphs>98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等线</vt:lpstr>
      <vt:lpstr>Arial</vt:lpstr>
      <vt:lpstr>等线 Light</vt:lpstr>
      <vt:lpstr>.萍方-简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梓霖 黄</dc:creator>
  <cp:lastModifiedBy>梓霖 黄</cp:lastModifiedBy>
  <cp:revision>20</cp:revision>
  <dcterms:created xsi:type="dcterms:W3CDTF">2025-10-25T12:22:48Z</dcterms:created>
  <dcterms:modified xsi:type="dcterms:W3CDTF">2025-12-05T14:17:31Z</dcterms:modified>
</cp:coreProperties>
</file>

<file path=docProps/thumbnail.jpeg>
</file>